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83" r:id="rId5"/>
    <p:sldId id="258" r:id="rId6"/>
    <p:sldId id="311" r:id="rId7"/>
    <p:sldId id="313" r:id="rId8"/>
    <p:sldId id="326" r:id="rId9"/>
    <p:sldId id="315" r:id="rId10"/>
    <p:sldId id="314" r:id="rId11"/>
    <p:sldId id="321" r:id="rId12"/>
    <p:sldId id="316" r:id="rId13"/>
    <p:sldId id="318" r:id="rId14"/>
    <p:sldId id="317" r:id="rId15"/>
    <p:sldId id="320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09" r:id="rId4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3274-B678-44EA-BAF4-0AA32708275B}" type="datetimeFigureOut">
              <a:rPr lang="it-IT" smtClean="0"/>
              <a:t>18/07/2023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F6EA-BA0B-4E0F-AD6C-3654AF8E5B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41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2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14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45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52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1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8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4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43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46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846" y="536905"/>
            <a:ext cx="10484307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518" y="3"/>
            <a:ext cx="2564765" cy="127000"/>
          </a:xfrm>
          <a:custGeom>
            <a:avLst/>
            <a:gdLst/>
            <a:ahLst/>
            <a:cxnLst/>
            <a:rect l="l" t="t" r="r" b="b"/>
            <a:pathLst>
              <a:path w="2564765" h="127000">
                <a:moveTo>
                  <a:pt x="0" y="126488"/>
                </a:moveTo>
                <a:lnTo>
                  <a:pt x="2564236" y="126488"/>
                </a:lnTo>
                <a:lnTo>
                  <a:pt x="2564236" y="0"/>
                </a:lnTo>
                <a:lnTo>
                  <a:pt x="0" y="0"/>
                </a:lnTo>
                <a:lnTo>
                  <a:pt x="0" y="126488"/>
                </a:lnTo>
                <a:close/>
              </a:path>
            </a:pathLst>
          </a:custGeom>
          <a:solidFill>
            <a:srgbClr val="C85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95999"/>
            <a:ext cx="12191999" cy="761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355" y="2102866"/>
            <a:ext cx="6584315" cy="183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42508E-E23F-BC1B-89D6-CF7BF3C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953596"/>
            <a:ext cx="8153400" cy="1475404"/>
          </a:xfrm>
        </p:spPr>
        <p:txBody>
          <a:bodyPr/>
          <a:lstStyle/>
          <a:p>
            <a:pPr algn="ctr"/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Progettazione di un MPC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per il controllo di un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Continuous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-flow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Stirred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-Tank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Reactor</a:t>
            </a:r>
            <a:endParaRPr lang="it-IT" sz="3196" b="1" kern="1200" dirty="0">
              <a:solidFill>
                <a:srgbClr val="FFFFFF"/>
              </a:solidFill>
              <a:cs typeface="Rubik" pitchFamily="2" charset="-79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8CE306-D504-25B0-D40A-703495C9CD92}"/>
              </a:ext>
            </a:extLst>
          </p:cNvPr>
          <p:cNvSpPr txBox="1"/>
          <p:nvPr/>
        </p:nvSpPr>
        <p:spPr>
          <a:xfrm>
            <a:off x="87630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Wasim Essbai - 1060652</a:t>
            </a:r>
          </a:p>
          <a:p>
            <a:r>
              <a:rPr lang="it-IT" dirty="0">
                <a:solidFill>
                  <a:schemeClr val="bg1"/>
                </a:solidFill>
              </a:rPr>
              <a:t>Matteo </a:t>
            </a:r>
            <a:r>
              <a:rPr lang="it-IT" dirty="0" err="1">
                <a:solidFill>
                  <a:schemeClr val="bg1"/>
                </a:solidFill>
              </a:rPr>
              <a:t>Verzeroli</a:t>
            </a:r>
            <a:r>
              <a:rPr lang="it-IT" dirty="0">
                <a:solidFill>
                  <a:schemeClr val="bg1"/>
                </a:solidFill>
              </a:rPr>
              <a:t> - 1057926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9E9FE-5FE7-ADDC-6690-C6C24E74648B}"/>
              </a:ext>
            </a:extLst>
          </p:cNvPr>
          <p:cNvSpPr txBox="1"/>
          <p:nvPr/>
        </p:nvSpPr>
        <p:spPr>
          <a:xfrm>
            <a:off x="9144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Prof. Antonio Ferramosca</a:t>
            </a:r>
          </a:p>
          <a:p>
            <a:r>
              <a:rPr lang="it-IT" dirty="0">
                <a:solidFill>
                  <a:schemeClr val="bg1"/>
                </a:solidFill>
              </a:rPr>
              <a:t>Dott. Marco </a:t>
            </a:r>
            <a:r>
              <a:rPr lang="it-IT" dirty="0" err="1">
                <a:solidFill>
                  <a:schemeClr val="bg1"/>
                </a:solidFill>
              </a:rPr>
              <a:t>Polver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4341A-1072-DF17-A6CB-5A112D442863}"/>
              </a:ext>
            </a:extLst>
          </p:cNvPr>
          <p:cNvSpPr txBox="1"/>
          <p:nvPr/>
        </p:nvSpPr>
        <p:spPr>
          <a:xfrm>
            <a:off x="3694471" y="350656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it-IT" dirty="0" err="1">
                <a:solidFill>
                  <a:schemeClr val="bg1"/>
                </a:solidFill>
              </a:rPr>
              <a:t>rogetto</a:t>
            </a:r>
            <a:r>
              <a:rPr lang="it-IT" dirty="0">
                <a:solidFill>
                  <a:schemeClr val="bg1"/>
                </a:solidFill>
              </a:rPr>
              <a:t> del corso Controllo Avanzato </a:t>
            </a:r>
            <a:r>
              <a:rPr lang="it-IT" dirty="0" err="1">
                <a:solidFill>
                  <a:schemeClr val="bg1"/>
                </a:solidFill>
              </a:rPr>
              <a:t>Multivariabile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29C7F9-5340-D5B2-32F9-8780536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6" y="3296550"/>
            <a:ext cx="4427604" cy="11583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6072CA4-1836-9A01-1031-91771EA8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59" y="4594848"/>
            <a:ext cx="4122777" cy="1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FCC849-6E78-938C-7F21-56277C0A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516" y="4594848"/>
            <a:ext cx="2842506" cy="1371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DEBB23-7576-6A3C-69CB-FF25E59C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4594848"/>
            <a:ext cx="3589331" cy="7011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21D9252-436E-B3EB-626F-359569467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6" y="1015983"/>
            <a:ext cx="9091448" cy="20804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7929D6-0717-0C68-683C-071BC0E14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02" y="5280707"/>
            <a:ext cx="260626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(2)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5410200"/>
            <a:ext cx="8001000" cy="369332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Inoltre, si discretizza il sistema con </a:t>
            </a: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dirty="0">
                <a:latin typeface="Arial"/>
                <a:cs typeface="Arial"/>
              </a:rPr>
              <a:t> = 1 [s].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C72E9F-E12C-C984-FCBA-1FB3DF15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05" y="3429000"/>
            <a:ext cx="1082134" cy="1356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FDC305-1986-138F-E0EA-3CE39C40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429000"/>
            <a:ext cx="1577477" cy="3429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82E627B-1831-CDF3-9161-336BC3F4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247763"/>
            <a:ext cx="723963" cy="25148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AAB092-2EEC-5A5D-0D7C-D745471B8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"/>
          <a:stretch/>
        </p:blipFill>
        <p:spPr>
          <a:xfrm>
            <a:off x="1181193" y="1051429"/>
            <a:ext cx="9829613" cy="20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4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83870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ottimizzazione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5B692A-D88C-FDA5-5320-1C1DE814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52" y="3663050"/>
            <a:ext cx="5176268" cy="5617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63CF83D-BBED-0784-FE15-1CA8E97D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2" y="4393917"/>
            <a:ext cx="4479448" cy="11396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67A618-F2BB-BFC8-92E0-B6BAC85B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941" y="2940929"/>
            <a:ext cx="4219055" cy="14442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43E810A-0B62-8082-33E5-A2821061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495800"/>
            <a:ext cx="3444538" cy="14555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7ED934-9851-AA8E-2EE5-B80E5785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" b="1"/>
          <a:stretch/>
        </p:blipFill>
        <p:spPr>
          <a:xfrm>
            <a:off x="842262" y="1128551"/>
            <a:ext cx="6438398" cy="23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controllo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DA7513-4E69-8C3E-1E31-5C11BA92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05670"/>
            <a:ext cx="9448800" cy="1107996"/>
          </a:xfrm>
        </p:spPr>
        <p:txBody>
          <a:bodyPr/>
          <a:lstStyle/>
          <a:p>
            <a:pPr algn="ctr">
              <a:spcAft>
                <a:spcPts val="2400"/>
              </a:spcAft>
            </a:pPr>
            <a:r>
              <a:rPr lang="it-IT" kern="1200" dirty="0">
                <a:latin typeface="Arial"/>
                <a:cs typeface="Arial"/>
              </a:rPr>
              <a:t>Il problema di controllo consiste nel risolvere il precedente problema di ottimizzazione ad ogni istante k ed applicare solo la prima azione di controllo trovata come soluzione (</a:t>
            </a:r>
            <a:r>
              <a:rPr lang="it-IT" i="1" kern="1200" dirty="0" err="1">
                <a:latin typeface="Arial"/>
                <a:cs typeface="Arial"/>
              </a:rPr>
              <a:t>receeding</a:t>
            </a:r>
            <a:r>
              <a:rPr lang="it-IT" i="1" kern="1200" dirty="0">
                <a:latin typeface="Arial"/>
                <a:cs typeface="Arial"/>
              </a:rPr>
              <a:t> </a:t>
            </a:r>
            <a:r>
              <a:rPr lang="it-IT" i="1" kern="1200" dirty="0" err="1">
                <a:latin typeface="Arial"/>
                <a:cs typeface="Arial"/>
              </a:rPr>
              <a:t>horizon</a:t>
            </a:r>
            <a:r>
              <a:rPr lang="it-IT" kern="12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2876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  <a:endParaRPr lang="it-IT"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E87686B-F6B8-3042-4A16-EF5E80F5F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006338" cy="49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75D39E4-83A8-2FDE-2B3B-DE5A1BF28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72811" cy="483187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143000"/>
            <a:ext cx="2891538" cy="461664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Q = </a:t>
            </a:r>
            <a:r>
              <a:rPr lang="it-IT" sz="1800" kern="1200" dirty="0" err="1">
                <a:latin typeface="Arial"/>
                <a:cs typeface="Arial"/>
              </a:rPr>
              <a:t>eye</a:t>
            </a:r>
            <a:r>
              <a:rPr lang="it-IT" sz="18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 err="1">
                <a:latin typeface="Arial"/>
                <a:cs typeface="Arial"/>
              </a:rPr>
              <a:t>T</a:t>
            </a:r>
            <a:r>
              <a:rPr lang="it-IT" sz="1800" kern="1200" baseline="-25000" dirty="0" err="1">
                <a:latin typeface="Arial"/>
                <a:cs typeface="Arial"/>
              </a:rPr>
              <a:t>s</a:t>
            </a:r>
            <a:r>
              <a:rPr lang="it-IT" sz="1800" kern="1200" baseline="-25000" dirty="0">
                <a:latin typeface="Arial"/>
                <a:cs typeface="Arial"/>
              </a:rPr>
              <a:t> </a:t>
            </a:r>
            <a:r>
              <a:rPr lang="it-IT" sz="18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Volume 10-step CS:        47466 [mol*K</a:t>
            </a:r>
            <a:r>
              <a:rPr lang="it-IT" sz="1800" kern="1200" baseline="30000" dirty="0">
                <a:latin typeface="Arial"/>
                <a:cs typeface="Arial"/>
              </a:rPr>
              <a:t>2</a:t>
            </a:r>
            <a:r>
              <a:rPr lang="it-IT" sz="18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136385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Simulazione con MPC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0E5B070-78F4-34B5-26FB-EF79C0317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482524" cy="503222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1825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304772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827674C-C677-C7E5-FC45-A29749FF7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0600"/>
            <a:ext cx="8072247" cy="5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2020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  <a:endParaRPr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7800" y="202704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BB7C467-A648-9DFC-0B4D-81B03AB14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66800"/>
            <a:ext cx="712922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7400" y="1320228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10000 *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2317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16537BD-2786-7FE6-F8B0-8B30980AD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58913" cy="5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0" y="1890117"/>
            <a:ext cx="2891538" cy="307776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Q = 10000 * </a:t>
            </a:r>
            <a:r>
              <a:rPr lang="it-IT" sz="2000" kern="1200" dirty="0" err="1">
                <a:latin typeface="Arial"/>
                <a:cs typeface="Arial"/>
              </a:rPr>
              <a:t>eye</a:t>
            </a:r>
            <a:r>
              <a:rPr lang="it-IT" sz="20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 err="1">
                <a:latin typeface="Arial"/>
                <a:cs typeface="Arial"/>
              </a:rPr>
              <a:t>T</a:t>
            </a:r>
            <a:r>
              <a:rPr lang="it-IT" sz="2000" kern="1200" baseline="-25000" dirty="0" err="1">
                <a:latin typeface="Arial"/>
                <a:cs typeface="Arial"/>
              </a:rPr>
              <a:t>s</a:t>
            </a:r>
            <a:r>
              <a:rPr lang="it-IT" sz="2000" kern="1200" baseline="-25000" dirty="0">
                <a:latin typeface="Arial"/>
                <a:cs typeface="Arial"/>
              </a:rPr>
              <a:t> </a:t>
            </a:r>
            <a:r>
              <a:rPr lang="it-IT" sz="20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4DA34A-C4BC-4191-8579-F9A5528B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6791"/>
            <a:ext cx="8425281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28E465D-F981-0FB8-50F5-450165C7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66800"/>
            <a:ext cx="8041216" cy="50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EAA3C8A-9112-42E8-A0DF-A1E553D37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166862" cy="49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0462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</a:t>
            </a:r>
            <a:r>
              <a:rPr lang="it-IT" sz="1700" kern="1200" dirty="0" err="1">
                <a:latin typeface="Arial"/>
                <a:cs typeface="Arial"/>
              </a:rPr>
              <a:t>eye</a:t>
            </a:r>
            <a:r>
              <a:rPr lang="it-IT" sz="1700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32742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47466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955ECB-DCDF-9FFF-5FAB-D937BC968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297943" cy="49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2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calligrafia&#10;&#10;Descrizione generata automaticamente">
            <a:extLst>
              <a:ext uri="{FF2B5EF4-FFF2-40B4-BE49-F238E27FC236}">
                <a16:creationId xmlns:a16="http://schemas.microsoft.com/office/drawing/2014/main" id="{51E29153-16BB-CA6E-77E4-E494E75F8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294666" cy="4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3485AF-6D9C-1A07-82C9-66B1BA69F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25408"/>
            <a:ext cx="7772400" cy="49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2600" y="18288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B977EBB5-D900-C0A1-3CB2-502BB6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55952"/>
            <a:ext cx="7158738" cy="50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10704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18386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8A258D8-F7D9-4302-CCAF-DEAD8263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8" y="1031371"/>
            <a:ext cx="84792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8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6F5C6D8-0C7F-B637-121F-EDF9761F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219200"/>
            <a:ext cx="8039943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F6E0838-7B56-059E-0F4B-0063ED3AE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1066800"/>
            <a:ext cx="78327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5: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3352800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Problema </a:t>
            </a:r>
            <a:r>
              <a:rPr lang="it-IT" kern="1200" dirty="0" err="1">
                <a:latin typeface="Arial"/>
                <a:cs typeface="Arial"/>
              </a:rPr>
              <a:t>infeasible</a:t>
            </a:r>
            <a:endParaRPr lang="it-IT" kern="1200" dirty="0"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5FCF60F-552C-C6C6-2770-91483136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364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705451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16423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68460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  <a:endParaRPr lang="it-IT" sz="17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2D24982-C533-42D4-8814-2F1305C2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7035377" cy="4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8800" y="181259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D51FA41-8EC4-7D55-802B-30595B3B7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21539"/>
            <a:ext cx="8506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2877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AA51C96-DB94-E2A8-8473-0F04DAF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009249"/>
            <a:ext cx="8480615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DD11FF-DCFF-FF3A-F5B0-0E51A1796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26455"/>
            <a:ext cx="7834242" cy="49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9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1432848"/>
            <a:ext cx="2891538" cy="423192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 err="1">
                <a:latin typeface="Arial"/>
                <a:cs typeface="Arial"/>
              </a:rPr>
              <a:t>T</a:t>
            </a:r>
            <a:r>
              <a:rPr lang="it-IT" sz="2500" kern="1200" baseline="-25000" dirty="0" err="1">
                <a:latin typeface="Arial"/>
                <a:cs typeface="Arial"/>
              </a:rPr>
              <a:t>s</a:t>
            </a:r>
            <a:r>
              <a:rPr lang="it-IT" sz="2500" kern="1200" baseline="-25000" dirty="0">
                <a:latin typeface="Arial"/>
                <a:cs typeface="Arial"/>
              </a:rPr>
              <a:t> </a:t>
            </a:r>
            <a:r>
              <a:rPr lang="it-IT" sz="25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500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sz="2500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67BADA-4AB0-C123-1BA9-7FB164375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2" y="1021539"/>
            <a:ext cx="7167880" cy="50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9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600200"/>
            <a:ext cx="2891538" cy="4462760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1,8*10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                      5*10</a:t>
            </a:r>
            <a:r>
              <a:rPr lang="it-IT" sz="1700" kern="1200" baseline="30000" dirty="0">
                <a:latin typeface="Arial"/>
                <a:cs typeface="Arial"/>
              </a:rPr>
              <a:t>9</a:t>
            </a:r>
            <a:r>
              <a:rPr lang="it-IT" sz="1700" kern="1200" dirty="0">
                <a:latin typeface="Arial"/>
                <a:cs typeface="Arial"/>
              </a:rPr>
              <a:t>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213A8FF-F17E-9066-3C3F-5587C265D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0" y="1026455"/>
            <a:ext cx="8325605" cy="49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CE9A3FF-C25F-E959-F1E7-91D2D21C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2" y="1021539"/>
            <a:ext cx="844503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991CC-81CF-6B63-E95C-0C92E495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9301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Descrizione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377BEC-4684-1669-EF4C-A8374DB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828800"/>
            <a:ext cx="4463141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1CC0F4-C9E0-20AF-63E6-D780D50A4A6D}"/>
              </a:ext>
            </a:extLst>
          </p:cNvPr>
          <p:cNvSpPr txBox="1"/>
          <p:nvPr/>
        </p:nvSpPr>
        <p:spPr>
          <a:xfrm>
            <a:off x="533399" y="1295400"/>
            <a:ext cx="6553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Un reattore chimico CSTR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Continuous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-flow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Stirred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-Tank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Reactor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), noto anche come "reattore continuo a serbatoio agitato", è un tipo ideale di reattore continuo che consiste in un serbatoio alimentato da un flusso costante di materia.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Il reattore è dotato di un sistema di agitazione, grazie al quale si garantisce di avere una composizione uniforme in tutto il serbatoio.</a:t>
            </a:r>
          </a:p>
        </p:txBody>
      </p:sp>
    </p:spTree>
    <p:extLst>
      <p:ext uri="{BB962C8B-B14F-4D97-AF65-F5344CB8AC3E}">
        <p14:creationId xmlns:p14="http://schemas.microsoft.com/office/powerpoint/2010/main" val="27117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6CBB6B-60A5-7B0B-692C-62900A0C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700"/>
            <a:ext cx="7591738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F18F84-D829-E0B6-4FF4-3A671DA7F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7113870" cy="4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7BEFF89-34A7-EEFA-205B-5EF815C7981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4462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 err="1">
                <a:latin typeface="Arial"/>
                <a:cs typeface="Arial"/>
              </a:rPr>
              <a:t>T</a:t>
            </a:r>
            <a:r>
              <a:rPr lang="it-IT" sz="1700" kern="1200" baseline="-25000" dirty="0" err="1">
                <a:latin typeface="Arial"/>
                <a:cs typeface="Arial"/>
              </a:rPr>
              <a:t>s</a:t>
            </a:r>
            <a:r>
              <a:rPr lang="it-IT" sz="1700" kern="1200" baseline="-25000" dirty="0">
                <a:latin typeface="Arial"/>
                <a:cs typeface="Arial"/>
              </a:rPr>
              <a:t> </a:t>
            </a:r>
            <a:r>
              <a:rPr lang="it-IT" sz="1700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CIS:                      0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Volume 10-step CS:   35055 [mol*K</a:t>
            </a:r>
            <a:r>
              <a:rPr lang="it-IT" sz="1700" kern="1200" baseline="30000" dirty="0">
                <a:latin typeface="Arial"/>
                <a:cs typeface="Arial"/>
              </a:rPr>
              <a:t>2</a:t>
            </a:r>
            <a:r>
              <a:rPr lang="it-IT" sz="1700" kern="1200" dirty="0">
                <a:latin typeface="Arial"/>
                <a:cs typeface="Arial"/>
              </a:rPr>
              <a:t>/l]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1700" kern="1200" dirty="0">
                <a:latin typeface="Arial"/>
                <a:cs typeface="Arial"/>
              </a:rPr>
              <a:t>Vincolo terminale di uguaglianza</a:t>
            </a:r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33D7A5C0-E00D-882C-7121-1A15F716D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173709"/>
            <a:ext cx="7601847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Simulazione con MPC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080984C-CC4F-39B5-054F-2303C8B44AAA}"/>
              </a:ext>
            </a:extLst>
          </p:cNvPr>
          <p:cNvSpPr txBox="1">
            <a:spLocks/>
          </p:cNvSpPr>
          <p:nvPr/>
        </p:nvSpPr>
        <p:spPr>
          <a:xfrm>
            <a:off x="9448800" y="18578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F7390998-849C-B0F1-DEAF-3EA933830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143000"/>
            <a:ext cx="8192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0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Traiettoria dei singoli stati e ingresso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1D9BAC7-72F5-03DA-7B18-0077215294FD}"/>
              </a:ext>
            </a:extLst>
          </p:cNvPr>
          <p:cNvSpPr txBox="1">
            <a:spLocks/>
          </p:cNvSpPr>
          <p:nvPr/>
        </p:nvSpPr>
        <p:spPr>
          <a:xfrm>
            <a:off x="990600" y="2057400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16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85D405-6BEC-7167-329C-020DDA51E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8" y="1219199"/>
            <a:ext cx="7624062" cy="48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2B177B8-870B-E95B-6363-B2E2F028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01400" cy="923330"/>
          </a:xfrm>
        </p:spPr>
        <p:txBody>
          <a:bodyPr/>
          <a:lstStyle/>
          <a:p>
            <a:r>
              <a:rPr lang="it-IT" sz="3000" b="1" spc="-5" dirty="0">
                <a:latin typeface="Arial"/>
                <a:cs typeface="Arial"/>
              </a:rPr>
              <a:t>Traiettoria dei singoli stati e ingresso al variare di Q e R</a:t>
            </a:r>
            <a:endParaRPr lang="it-IT" sz="3000" dirty="0"/>
          </a:p>
        </p:txBody>
      </p:sp>
      <p:pic>
        <p:nvPicPr>
          <p:cNvPr id="6" name="Immagine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E9E0F3F-FC98-3F80-7E9F-607614763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33" y="857968"/>
            <a:ext cx="8131734" cy="514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0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(1)</a:t>
            </a:r>
            <a:endParaRPr sz="3500" b="1" spc="-5" dirty="0">
              <a:latin typeface="Arial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0E9C68-B087-7818-4846-A07F3359A86C}"/>
              </a:ext>
            </a:extLst>
          </p:cNvPr>
          <p:cNvSpPr txBox="1"/>
          <p:nvPr/>
        </p:nvSpPr>
        <p:spPr>
          <a:xfrm>
            <a:off x="853846" y="1536174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Dato un CSTR in cui sta avvenendo una reazione 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  <a:sym typeface="Wingdings" panose="05000000000000000000" pitchFamily="2" charset="2"/>
              </a:rPr>
              <a:t> B, si vuole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controllare la concentrazione del reagente A (C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 usando la tecnica Model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Predictive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Control (MPC).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può essere controllata tramite la temperatura del refrigerante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Bisogna tenere in considerazione che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deve essere compresa tra 280 [K] e 310 [K].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deve essere compresa tra 0,38 [mol/l] e 0,954 [mol/l].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(2)</a:t>
            </a:r>
            <a:endParaRPr sz="3500" b="1" spc="-5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/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La condizione iniziale è: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0.853 [mol/l], concentrazione del reagente 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T= 296.986 [K], la temperatura nel reattore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292 [K], la temperatura del liquido di raffreddamento nel rivestimento.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it-IT" sz="2400" dirty="0">
                  <a:solidFill>
                    <a:srgbClr val="172542"/>
                  </a:solidFill>
                  <a:latin typeface="Arial"/>
                  <a:cs typeface="Arial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Si vuole controllare il sistema all’equilibrio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 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0.5054 [mol/l],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 = 315.5491 [K],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 308 [K].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6" y="1704136"/>
                <a:ext cx="9601200" cy="3786421"/>
              </a:xfrm>
              <a:prstGeom prst="rect">
                <a:avLst/>
              </a:prstGeom>
              <a:blipFill>
                <a:blip r:embed="rId2"/>
                <a:stretch>
                  <a:fillRect l="-825" t="-1127" r="-1016" b="-28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2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8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Modello non lineare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947069-1062-7D40-023C-6FCC5974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2" y="2166109"/>
            <a:ext cx="9114310" cy="16613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63C38E-E4EF-3897-601A-9E40429B2C9B}"/>
              </a:ext>
            </a:extLst>
          </p:cNvPr>
          <p:cNvSpPr txBox="1"/>
          <p:nvPr/>
        </p:nvSpPr>
        <p:spPr>
          <a:xfrm>
            <a:off x="842262" y="1334869"/>
            <a:ext cx="982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dinamica del sistema è descritta dalle seguenti equazioni differenziali: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E342B7-91A6-8121-57F0-802D25D09536}"/>
              </a:ext>
            </a:extLst>
          </p:cNvPr>
          <p:cNvSpPr txBox="1"/>
          <p:nvPr/>
        </p:nvSpPr>
        <p:spPr>
          <a:xfrm>
            <a:off x="842262" y="4289321"/>
            <a:ext cx="10359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equazioni sono non lineari.</a:t>
            </a:r>
          </a:p>
          <a:p>
            <a:r>
              <a:rPr lang="it-IT" dirty="0"/>
              <a:t>Per utilizzare la tecnica di controllo </a:t>
            </a:r>
            <a:r>
              <a:rPr lang="it-IT" i="1" dirty="0"/>
              <a:t>MPC lineare, </a:t>
            </a:r>
            <a:r>
              <a:rPr lang="it-IT" dirty="0"/>
              <a:t>è necessario linearizzare il sistema nel punto di equilibrio in cui si vuole controllore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574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Equilibrio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55A20-92E3-9A75-F179-7C2019632E67}"/>
              </a:ext>
            </a:extLst>
          </p:cNvPr>
          <p:cNvSpPr txBox="1"/>
          <p:nvPr/>
        </p:nvSpPr>
        <p:spPr>
          <a:xfrm>
            <a:off x="842263" y="1447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controllare il sistema nel punto di equilibrio: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/>
              <p:nvPr/>
            </p:nvSpPr>
            <p:spPr>
              <a:xfrm>
                <a:off x="847342" y="2438400"/>
                <a:ext cx="6010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</a:t>
                </a:r>
                <a:r>
                  <a:rPr lang="it-IT" dirty="0"/>
                  <a:t>’ingresso di equilibrio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si ottiene dalla terza equazione: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2" y="2438400"/>
                <a:ext cx="6010657" cy="369332"/>
              </a:xfrm>
              <a:prstGeom prst="rect">
                <a:avLst/>
              </a:prstGeom>
              <a:blipFill>
                <a:blip r:embed="rId2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CA1B1F1-A521-63AE-EC89-D8D0A9A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984043"/>
            <a:ext cx="2941575" cy="78492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7774D8-A596-EEB9-4B80-BCD52D968CA3}"/>
              </a:ext>
            </a:extLst>
          </p:cNvPr>
          <p:cNvSpPr txBox="1"/>
          <p:nvPr/>
        </p:nvSpPr>
        <p:spPr>
          <a:xfrm>
            <a:off x="842263" y="3680937"/>
            <a:ext cx="601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 cui: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B4FB87-DEB0-0ADC-2CE9-AD88C7A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900882"/>
            <a:ext cx="2781541" cy="1463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552E3D9-88B9-12AC-C05B-168F3619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113889"/>
            <a:ext cx="15317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Words>1444</Words>
  <Application>Microsoft Office PowerPoint</Application>
  <PresentationFormat>Widescreen</PresentationFormat>
  <Paragraphs>268</Paragraphs>
  <Slides>46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Arial MT</vt:lpstr>
      <vt:lpstr>Calibri</vt:lpstr>
      <vt:lpstr>Cambria Math</vt:lpstr>
      <vt:lpstr>Trebuchet MS</vt:lpstr>
      <vt:lpstr>Office Theme</vt:lpstr>
      <vt:lpstr>Progettazione di un MPC  per il controllo di un  Continuous-flow Stirred-Tank Reactor</vt:lpstr>
      <vt:lpstr>Outline</vt:lpstr>
      <vt:lpstr>Outline</vt:lpstr>
      <vt:lpstr>Descrizione del sistema</vt:lpstr>
      <vt:lpstr>Descrizione del problema (1)</vt:lpstr>
      <vt:lpstr>Descrizione del problema (2)</vt:lpstr>
      <vt:lpstr>Outline</vt:lpstr>
      <vt:lpstr>Modello non lineare</vt:lpstr>
      <vt:lpstr>Equilibrio</vt:lpstr>
      <vt:lpstr>Sistema tangente (1)</vt:lpstr>
      <vt:lpstr>Sistema tangente (2)</vt:lpstr>
      <vt:lpstr>Outline</vt:lpstr>
      <vt:lpstr>Problema di ottimizzazione</vt:lpstr>
      <vt:lpstr>Problema di controllo</vt:lpstr>
      <vt:lpstr>Outline</vt:lpstr>
      <vt:lpstr>Simulazione 1: Control invariant set</vt:lpstr>
      <vt:lpstr>Simulazione 1: N-Step controllable set</vt:lpstr>
      <vt:lpstr>Simulazione 1: Simulazione con MPC</vt:lpstr>
      <vt:lpstr>Simulazione 1: Traiettoria dei singoli stati e ingresso</vt:lpstr>
      <vt:lpstr>Simulazione 2: Control invariant set</vt:lpstr>
      <vt:lpstr>Simulazione 2: N-Step controllable set</vt:lpstr>
      <vt:lpstr>Simulazione 2: Simulazione con MPC</vt:lpstr>
      <vt:lpstr>Simulazione 2: Traiettoria dei singoli stati e ingresso</vt:lpstr>
      <vt:lpstr>Simulazione 3: Control invariant set</vt:lpstr>
      <vt:lpstr>Simulazione 3: N-Step controllable set</vt:lpstr>
      <vt:lpstr>Simulazione 3: Simulazione con MPC</vt:lpstr>
      <vt:lpstr>Simulazione 3: Traiettoria dei singoli stati e ingresso</vt:lpstr>
      <vt:lpstr>Simulazione 4: Control invariant set</vt:lpstr>
      <vt:lpstr>Simulazione 4: N-Step controllable set</vt:lpstr>
      <vt:lpstr>Simulazione 4: Simulazione con MPC</vt:lpstr>
      <vt:lpstr>Simulazione 4: Traiettoria dei singoli stati e ingresso</vt:lpstr>
      <vt:lpstr>Simulazione 5: Control invariant set</vt:lpstr>
      <vt:lpstr>Simulazione 6: Control invariant set</vt:lpstr>
      <vt:lpstr>Simulazione 6: N-Step controllable set</vt:lpstr>
      <vt:lpstr>Simulazione 6: Simulazione con MPC</vt:lpstr>
      <vt:lpstr>Simulazione 6: Traiettoria dei singoli stati e ingresso</vt:lpstr>
      <vt:lpstr>Simulazione 7: Control invariant set</vt:lpstr>
      <vt:lpstr>Simulazione 7: N-Step controllable set</vt:lpstr>
      <vt:lpstr>Simulazione 7: Simulazione con MPC</vt:lpstr>
      <vt:lpstr>Simulazione 7: Traiettoria dei singoli stati e ingresso</vt:lpstr>
      <vt:lpstr>Simulazione 8: Control invariant set</vt:lpstr>
      <vt:lpstr>Simulazione 8: N-Step controllable set</vt:lpstr>
      <vt:lpstr>Simulazione 8: Simulazione con MPC</vt:lpstr>
      <vt:lpstr>Simulazione 8: Traiettoria dei singoli stati e ingresso</vt:lpstr>
      <vt:lpstr>Traiettoria dei singoli stati e ingresso al variare di Q e R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Matteo Verzeroli</cp:lastModifiedBy>
  <cp:revision>75</cp:revision>
  <dcterms:created xsi:type="dcterms:W3CDTF">2023-06-09T13:30:23Z</dcterms:created>
  <dcterms:modified xsi:type="dcterms:W3CDTF">2023-07-18T12:56:26Z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2023-06-09T00:00:00Z</vt:filetime>
  </property>
</Properties>
</file>